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89" r:id="rId4"/>
    <p:sldId id="385" r:id="rId5"/>
    <p:sldId id="388" r:id="rId6"/>
    <p:sldId id="356" r:id="rId7"/>
    <p:sldId id="371" r:id="rId8"/>
    <p:sldId id="393" r:id="rId9"/>
    <p:sldId id="390" r:id="rId10"/>
    <p:sldId id="392" r:id="rId11"/>
    <p:sldId id="387" r:id="rId12"/>
    <p:sldId id="391" r:id="rId13"/>
    <p:sldId id="394" r:id="rId14"/>
    <p:sldId id="256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0AF4A79-29C3-490E-B016-A2B0DA115308}">
          <p14:sldIdLst>
            <p14:sldId id="389"/>
            <p14:sldId id="385"/>
            <p14:sldId id="388"/>
            <p14:sldId id="356"/>
            <p14:sldId id="371"/>
            <p14:sldId id="393"/>
            <p14:sldId id="390"/>
            <p14:sldId id="392"/>
            <p14:sldId id="387"/>
            <p14:sldId id="391"/>
            <p14:sldId id="394"/>
            <p14:sldId id="256"/>
          </p14:sldIdLst>
        </p14:section>
        <p14:section name="Backup" id="{F7EBE18D-538D-4FD1-8D89-485DD57928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pka, Anne (HMdIS)" initials="KA(" lastIdx="2" clrIdx="0">
    <p:extLst>
      <p:ext uri="{19B8F6BF-5375-455C-9EA6-DF929625EA0E}">
        <p15:presenceInfo xmlns:p15="http://schemas.microsoft.com/office/powerpoint/2012/main" userId="Kupka, Anne (HMdI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5F"/>
    <a:srgbClr val="EBFD36"/>
    <a:srgbClr val="81E3C8"/>
    <a:srgbClr val="159490"/>
    <a:srgbClr val="1B4D7E"/>
    <a:srgbClr val="BEC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133" autoAdjust="0"/>
  </p:normalViewPr>
  <p:slideViewPr>
    <p:cSldViewPr snapToGrid="0">
      <p:cViewPr varScale="1">
        <p:scale>
          <a:sx n="92" d="100"/>
          <a:sy n="92" d="100"/>
        </p:scale>
        <p:origin x="106" y="82"/>
      </p:cViewPr>
      <p:guideLst>
        <p:guide orient="horz" pos="2682"/>
        <p:guide pos="7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70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B890-E58D-4D5C-84C7-ED0426332BF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2544-034E-4CE0-9AB7-419071FD8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0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76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40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74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55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8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65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5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44480"/>
            <a:ext cx="3164039" cy="8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42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65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42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21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65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73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70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43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7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79" y="65091"/>
            <a:ext cx="1264244" cy="15624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44480"/>
            <a:ext cx="3164039" cy="8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8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78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32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47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ußzeilenplatzhalter 4"/>
          <p:cNvSpPr txBox="1"/>
          <p:nvPr userDrawn="1"/>
        </p:nvSpPr>
        <p:spPr>
          <a:xfrm>
            <a:off x="9379500" y="6380910"/>
            <a:ext cx="2017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Datum: 02.02.2024</a:t>
            </a:r>
          </a:p>
        </p:txBody>
      </p:sp>
      <p:sp>
        <p:nvSpPr>
          <p:cNvPr id="6" name="Fußzeilenplatzhalter 4"/>
          <p:cNvSpPr txBox="1"/>
          <p:nvPr userDrawn="1"/>
        </p:nvSpPr>
        <p:spPr>
          <a:xfrm>
            <a:off x="1184318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 err="1"/>
              <a:t>Polizeipräsidium</a:t>
            </a:r>
            <a:r>
              <a:rPr dirty="0"/>
              <a:t> </a:t>
            </a:r>
            <a:r>
              <a:rPr lang="de-DE" dirty="0" smtClean="0"/>
              <a:t>XX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7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53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743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0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468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44480"/>
            <a:ext cx="3164039" cy="8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484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39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15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44480"/>
            <a:ext cx="3164039" cy="8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7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25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0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25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79" y="65091"/>
            <a:ext cx="1264244" cy="15624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44480"/>
            <a:ext cx="3164039" cy="8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A56A-7388-4F58-A5D8-FD6BADDD3717}" type="datetimeFigureOut">
              <a:rPr lang="de-DE" smtClean="0"/>
              <a:t>15.05.2024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18D6-78E1-49B2-A4FB-FDDFDDBAC48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60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182876"/>
            <a:ext cx="1122483" cy="11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182876"/>
            <a:ext cx="1122483" cy="11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14184" y="-1631092"/>
            <a:ext cx="2603157" cy="873211"/>
          </a:xfrm>
          <a:prstGeom prst="rect">
            <a:avLst/>
          </a:prstGeom>
          <a:solidFill>
            <a:srgbClr val="002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241589" y="-1631093"/>
            <a:ext cx="2603157" cy="873211"/>
          </a:xfrm>
          <a:prstGeom prst="rect">
            <a:avLst/>
          </a:prstGeom>
          <a:solidFill>
            <a:srgbClr val="EBF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268994" y="-1631094"/>
            <a:ext cx="2603157" cy="873211"/>
          </a:xfrm>
          <a:prstGeom prst="rect">
            <a:avLst/>
          </a:prstGeom>
          <a:solidFill>
            <a:srgbClr val="BEC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9296399" y="-1631094"/>
            <a:ext cx="2603157" cy="873211"/>
          </a:xfrm>
          <a:prstGeom prst="rect">
            <a:avLst/>
          </a:prstGeom>
          <a:solidFill>
            <a:srgbClr val="81E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1418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0, G 34, B 95</a:t>
            </a:r>
          </a:p>
          <a:p>
            <a:r>
              <a:rPr lang="de-DE" sz="1800" dirty="0" smtClean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#00225f</a:t>
            </a:r>
            <a:endParaRPr lang="de-DE" sz="1800" dirty="0">
              <a:solidFill>
                <a:srgbClr val="EBFD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04518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235, G 253, B 54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#ebfd36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626899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190, G 192, B 195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#bec0c3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9296399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129, G 227, B 200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#81e3c8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23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 </a:t>
            </a:r>
            <a:endParaRPr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574799" y="-129219"/>
            <a:ext cx="9984791" cy="6406085"/>
            <a:chOff x="1574799" y="-129219"/>
            <a:chExt cx="9984791" cy="640608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799" y="660421"/>
              <a:ext cx="9984791" cy="5616445"/>
            </a:xfrm>
            <a:prstGeom prst="rect">
              <a:avLst/>
            </a:prstGeom>
          </p:spPr>
        </p:pic>
        <p:cxnSp>
          <p:nvCxnSpPr>
            <p:cNvPr id="3" name="Gerader Verbinder 2"/>
            <p:cNvCxnSpPr/>
            <p:nvPr/>
          </p:nvCxnSpPr>
          <p:spPr>
            <a:xfrm>
              <a:off x="3855553" y="-129219"/>
              <a:ext cx="0" cy="1495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8747375" y="-129219"/>
              <a:ext cx="0" cy="1495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7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21713" y="3039408"/>
            <a:ext cx="1772413" cy="104619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78" y="2911711"/>
            <a:ext cx="1905351" cy="15603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0" y="5462664"/>
            <a:ext cx="1036270" cy="94808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51" y="4201349"/>
            <a:ext cx="1493785" cy="9398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16" y="3135962"/>
            <a:ext cx="1607208" cy="87075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1" y="3031395"/>
            <a:ext cx="1049309" cy="94663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14" y="1819924"/>
            <a:ext cx="1117684" cy="94181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87" y="1649832"/>
            <a:ext cx="1619939" cy="128200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59" y="4204287"/>
            <a:ext cx="1642043" cy="93684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6" y="2912026"/>
            <a:ext cx="1636524" cy="2022511"/>
          </a:xfrm>
          <a:prstGeom prst="rect">
            <a:avLst/>
          </a:prstGeom>
        </p:spPr>
      </p:pic>
      <p:sp>
        <p:nvSpPr>
          <p:cNvPr id="13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14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15" name="Textfeld 14"/>
          <p:cNvSpPr txBox="1"/>
          <p:nvPr/>
        </p:nvSpPr>
        <p:spPr>
          <a:xfrm>
            <a:off x="369521" y="2114659"/>
            <a:ext cx="138221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Zufahrtschutz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9521" y="3065691"/>
            <a:ext cx="177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Fachberatung Cybercrime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Zentrale Ansprechstelle Cybercrime für die Wirtschaft (ZAC),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CyberCompetenceCenter (Hessen3C)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5806" y="4324703"/>
            <a:ext cx="177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„Der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Fabulant",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DEXT-Fachstellen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Extremismus-Prävention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Ansprechperson für polizeiliche Prävention, PMK und Extremismus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5806" y="5544166"/>
            <a:ext cx="1772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Fachberatung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 für Senioren,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Sicherheitsberater / -in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Senioren (SfS), </a:t>
            </a:r>
            <a:endParaRPr lang="de-DE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Letzte Chance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Enkeltrick“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0053001" y="2040333"/>
            <a:ext cx="177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 auf dem Schulweg, Sicher als Fahranfänger, Sicher mobil im Alter, Sicher auf dem Motorrad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053001" y="3051819"/>
            <a:ext cx="1772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Sicherungstechnische Beratung (Einbruchschutz-Alarmanlagen-Video), Fahrradcodierung, Verhaltensorientierte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Beratung,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Allianz Geldautomaten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0060139" y="4370754"/>
            <a:ext cx="177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Native, </a:t>
            </a:r>
            <a:endParaRPr lang="de-DE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Brich´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Schweigen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!",</a:t>
            </a:r>
            <a:b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MeKoKi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de-DE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-Prävention im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626288" y="4779160"/>
            <a:ext cx="172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Schutzfrau / Schutzmann vor Ort (SvO),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Freiwilliger Polizeidienst (FPolD),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Videoschutz 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öffentlichen Raum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städtebauliche</a:t>
            </a:r>
            <a:b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Kriminalprävention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43614" y="2166349"/>
            <a:ext cx="1772413" cy="36380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Abgerundetes Rechteck 31"/>
          <p:cNvSpPr/>
          <p:nvPr/>
        </p:nvSpPr>
        <p:spPr>
          <a:xfrm>
            <a:off x="302804" y="4306372"/>
            <a:ext cx="1772412" cy="100115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Abgerundetes Rechteck 32"/>
          <p:cNvSpPr/>
          <p:nvPr/>
        </p:nvSpPr>
        <p:spPr>
          <a:xfrm>
            <a:off x="302803" y="5454122"/>
            <a:ext cx="1772413" cy="104619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/>
          <p:nvPr/>
        </p:nvSpPr>
        <p:spPr>
          <a:xfrm>
            <a:off x="9981340" y="3039407"/>
            <a:ext cx="1772413" cy="116194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/>
          <p:nvPr/>
        </p:nvSpPr>
        <p:spPr>
          <a:xfrm>
            <a:off x="9975759" y="4300650"/>
            <a:ext cx="1772413" cy="82711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Abgerundetes Rechteck 37"/>
          <p:cNvSpPr/>
          <p:nvPr/>
        </p:nvSpPr>
        <p:spPr>
          <a:xfrm>
            <a:off x="9980308" y="1986583"/>
            <a:ext cx="1772413" cy="82711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Abgerundetes Rechteck 39"/>
          <p:cNvSpPr/>
          <p:nvPr/>
        </p:nvSpPr>
        <p:spPr>
          <a:xfrm>
            <a:off x="5578431" y="4749418"/>
            <a:ext cx="1772413" cy="13414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3902857" y="2444406"/>
            <a:ext cx="0" cy="3646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 flipH="1">
            <a:off x="3443443" y="2444406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H="1">
            <a:off x="3439237" y="3629698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H="1">
            <a:off x="3436843" y="4805680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H="1">
            <a:off x="3419556" y="6090844"/>
            <a:ext cx="4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7574602" y="2444406"/>
            <a:ext cx="0" cy="236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 flipH="1">
            <a:off x="3902858" y="4151786"/>
            <a:ext cx="268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 flipH="1">
            <a:off x="7302937" y="4154208"/>
            <a:ext cx="268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 flipH="1">
            <a:off x="7571184" y="2444406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 flipH="1">
            <a:off x="7571535" y="3629698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H="1">
            <a:off x="7576699" y="4805680"/>
            <a:ext cx="459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8255576" y="5515272"/>
            <a:ext cx="3440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aufgeführten Präventionsangebote sind beispielhaft </a:t>
            </a:r>
          </a:p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nicht abschließend.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1013813" y="1176180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PRÄVENTIONSANGEBOT</a:t>
            </a:r>
          </a:p>
        </p:txBody>
      </p:sp>
    </p:spTree>
    <p:extLst>
      <p:ext uri="{BB962C8B-B14F-4D97-AF65-F5344CB8AC3E}">
        <p14:creationId xmlns:p14="http://schemas.microsoft.com/office/powerpoint/2010/main" val="8379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2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1" y="-60832"/>
            <a:ext cx="9984792" cy="561644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14184" y="-1631092"/>
            <a:ext cx="2603157" cy="873211"/>
          </a:xfrm>
          <a:prstGeom prst="rect">
            <a:avLst/>
          </a:prstGeom>
          <a:solidFill>
            <a:srgbClr val="002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241589" y="-1631093"/>
            <a:ext cx="2603157" cy="873211"/>
          </a:xfrm>
          <a:prstGeom prst="rect">
            <a:avLst/>
          </a:prstGeom>
          <a:solidFill>
            <a:srgbClr val="EBF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268994" y="-1631094"/>
            <a:ext cx="2603157" cy="873211"/>
          </a:xfrm>
          <a:prstGeom prst="rect">
            <a:avLst/>
          </a:prstGeom>
          <a:solidFill>
            <a:srgbClr val="BEC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9296399" y="-1631094"/>
            <a:ext cx="2603157" cy="873211"/>
          </a:xfrm>
          <a:prstGeom prst="rect">
            <a:avLst/>
          </a:prstGeom>
          <a:solidFill>
            <a:srgbClr val="81E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1418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0, G 34, B 95</a:t>
            </a:r>
          </a:p>
          <a:p>
            <a:r>
              <a:rPr lang="de-DE" sz="1800" dirty="0" smtClean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#00225f</a:t>
            </a:r>
            <a:endParaRPr lang="de-DE" sz="1800" dirty="0">
              <a:solidFill>
                <a:srgbClr val="EBFD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04518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235, G 253, B 54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#ebfd36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626899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190, G 192, B 195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#bec0c3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9296399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129, G 227, B 200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#81e3c8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44" y="158750"/>
            <a:ext cx="3281257" cy="6419850"/>
          </a:xfrm>
          <a:prstGeom prst="rect">
            <a:avLst/>
          </a:prstGeom>
        </p:spPr>
      </p:pic>
      <p:sp>
        <p:nvSpPr>
          <p:cNvPr id="16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3" name="Rechteck 2"/>
          <p:cNvSpPr/>
          <p:nvPr/>
        </p:nvSpPr>
        <p:spPr>
          <a:xfrm>
            <a:off x="3400721" y="4349981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https://innen.hessen.de/sicherheit/kompass</a:t>
            </a:r>
          </a:p>
        </p:txBody>
      </p:sp>
    </p:spTree>
    <p:extLst>
      <p:ext uri="{BB962C8B-B14F-4D97-AF65-F5344CB8AC3E}">
        <p14:creationId xmlns:p14="http://schemas.microsoft.com/office/powerpoint/2010/main" val="39539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76" y="0"/>
            <a:ext cx="12357952" cy="69513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77" y="-108395"/>
            <a:ext cx="3469034" cy="6787240"/>
          </a:xfrm>
          <a:prstGeom prst="rect">
            <a:avLst/>
          </a:prstGeom>
        </p:spPr>
      </p:pic>
      <p:sp>
        <p:nvSpPr>
          <p:cNvPr id="4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5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8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04" y="3398828"/>
            <a:ext cx="5875008" cy="30246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69" y="447957"/>
            <a:ext cx="5415429" cy="27880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32" y="3417238"/>
            <a:ext cx="4910323" cy="340766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82" y="645007"/>
            <a:ext cx="4510462" cy="313017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473524" y="2942030"/>
            <a:ext cx="9231363" cy="91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8200" y="3096519"/>
            <a:ext cx="10515600" cy="617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smtClean="0">
                <a:solidFill>
                  <a:srgbClr val="00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PROBLEME BESTEHEN?</a:t>
            </a:r>
            <a:endParaRPr lang="de-DE" sz="4000" b="1" dirty="0">
              <a:solidFill>
                <a:srgbClr val="002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29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3813" y="1485433"/>
            <a:ext cx="10515600" cy="567442"/>
          </a:xfrm>
        </p:spPr>
        <p:txBody>
          <a:bodyPr/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LÖSUNGEN BIETET KOMPASS?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36864" y="2309565"/>
            <a:ext cx="8299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einer gemeinsamen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Sicherheitsanalyse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Implementierung präventiver, individuell zugeschnittener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Maßnahmen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 der objektiven Sicherheitslage und Steigerung des subjektiven Sicherheitsgefühls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56" y="2235629"/>
            <a:ext cx="4028694" cy="40286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216333"/>
            <a:ext cx="719734" cy="7197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685574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620554"/>
            <a:ext cx="719734" cy="719734"/>
          </a:xfrm>
          <a:prstGeom prst="rect">
            <a:avLst/>
          </a:prstGeom>
        </p:spPr>
      </p:pic>
      <p:sp>
        <p:nvSpPr>
          <p:cNvPr id="11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8" y="1228070"/>
            <a:ext cx="10008765" cy="562993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13813" y="1485433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KOMPASS HELFEN?</a:t>
            </a:r>
          </a:p>
        </p:txBody>
      </p:sp>
    </p:spTree>
    <p:extLst>
      <p:ext uri="{BB962C8B-B14F-4D97-AF65-F5344CB8AC3E}">
        <p14:creationId xmlns:p14="http://schemas.microsoft.com/office/powerpoint/2010/main" val="33900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/>
        </p:nvGrpSpPr>
        <p:grpSpPr>
          <a:xfrm>
            <a:off x="5156183" y="4707349"/>
            <a:ext cx="3029002" cy="1152931"/>
            <a:chOff x="8369147" y="4446957"/>
            <a:chExt cx="3029002" cy="1152931"/>
          </a:xfrm>
        </p:grpSpPr>
        <p:sp>
          <p:nvSpPr>
            <p:cNvPr id="11" name="Textfeld 10"/>
            <p:cNvSpPr txBox="1"/>
            <p:nvPr/>
          </p:nvSpPr>
          <p:spPr>
            <a:xfrm>
              <a:off x="9405846" y="4580516"/>
              <a:ext cx="199230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Gemeinsame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Entwicklung und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Umsetzung von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Präventionsmaß-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nahmen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47" y="4446957"/>
              <a:ext cx="1152931" cy="1152931"/>
            </a:xfrm>
            <a:prstGeom prst="rect">
              <a:avLst/>
            </a:prstGeom>
          </p:spPr>
        </p:pic>
      </p:grpSp>
      <p:grpSp>
        <p:nvGrpSpPr>
          <p:cNvPr id="37" name="Gruppieren 36"/>
          <p:cNvGrpSpPr/>
          <p:nvPr/>
        </p:nvGrpSpPr>
        <p:grpSpPr>
          <a:xfrm>
            <a:off x="3303919" y="2490349"/>
            <a:ext cx="2688867" cy="1194265"/>
            <a:chOff x="3688214" y="1812903"/>
            <a:chExt cx="2688867" cy="1194265"/>
          </a:xfrm>
        </p:grpSpPr>
        <p:sp>
          <p:nvSpPr>
            <p:cNvPr id="5" name="Textfeld 4"/>
            <p:cNvSpPr txBox="1"/>
            <p:nvPr/>
          </p:nvSpPr>
          <p:spPr>
            <a:xfrm>
              <a:off x="4481669" y="2068449"/>
              <a:ext cx="189541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Erklärung von </a:t>
              </a: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Magistrat /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Gemeindevorstand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die Teilnahme und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aktive Mitwirkung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Kommune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214" y="1812903"/>
              <a:ext cx="905863" cy="905863"/>
            </a:xfrm>
            <a:prstGeom prst="rect">
              <a:avLst/>
            </a:prstGeom>
          </p:spPr>
        </p:pic>
      </p:grpSp>
      <p:grpSp>
        <p:nvGrpSpPr>
          <p:cNvPr id="38" name="Gruppieren 37"/>
          <p:cNvGrpSpPr/>
          <p:nvPr/>
        </p:nvGrpSpPr>
        <p:grpSpPr>
          <a:xfrm>
            <a:off x="5781342" y="2629468"/>
            <a:ext cx="2634623" cy="957639"/>
            <a:chOff x="6633310" y="1952022"/>
            <a:chExt cx="2634623" cy="957639"/>
          </a:xfrm>
        </p:grpSpPr>
        <p:sp>
          <p:nvSpPr>
            <p:cNvPr id="6" name="Textfeld 5"/>
            <p:cNvSpPr txBox="1"/>
            <p:nvPr/>
          </p:nvSpPr>
          <p:spPr>
            <a:xfrm>
              <a:off x="7372521" y="2068449"/>
              <a:ext cx="18954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 aktiver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Präventionsrat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gemäß §1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Abs. 6 HSOG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10" y="1952022"/>
              <a:ext cx="957639" cy="957639"/>
            </a:xfrm>
            <a:prstGeom prst="rect">
              <a:avLst/>
            </a:prstGeom>
          </p:spPr>
        </p:pic>
      </p:grpSp>
      <p:grpSp>
        <p:nvGrpSpPr>
          <p:cNvPr id="40" name="Gruppieren 39"/>
          <p:cNvGrpSpPr/>
          <p:nvPr/>
        </p:nvGrpSpPr>
        <p:grpSpPr>
          <a:xfrm>
            <a:off x="9429799" y="2651795"/>
            <a:ext cx="2739047" cy="957639"/>
            <a:chOff x="518690" y="4442017"/>
            <a:chExt cx="2739047" cy="957639"/>
          </a:xfrm>
        </p:grpSpPr>
        <p:sp>
          <p:nvSpPr>
            <p:cNvPr id="8" name="Textfeld 7"/>
            <p:cNvSpPr txBox="1"/>
            <p:nvPr/>
          </p:nvSpPr>
          <p:spPr>
            <a:xfrm>
              <a:off x="1362325" y="4510180"/>
              <a:ext cx="18954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Erhebung und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Auswertung von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Daten für die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Sicherheitsanalyse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90" y="4442017"/>
              <a:ext cx="957639" cy="957639"/>
            </a:xfrm>
            <a:prstGeom prst="rect">
              <a:avLst/>
            </a:prstGeom>
          </p:spPr>
        </p:pic>
      </p:grpSp>
      <p:grpSp>
        <p:nvGrpSpPr>
          <p:cNvPr id="41" name="Gruppieren 40"/>
          <p:cNvGrpSpPr/>
          <p:nvPr/>
        </p:nvGrpSpPr>
        <p:grpSpPr>
          <a:xfrm>
            <a:off x="483090" y="4785568"/>
            <a:ext cx="2681782" cy="957639"/>
            <a:chOff x="3143733" y="4525176"/>
            <a:chExt cx="2681782" cy="957639"/>
          </a:xfrm>
        </p:grpSpPr>
        <p:sp>
          <p:nvSpPr>
            <p:cNvPr id="9" name="Textfeld 8"/>
            <p:cNvSpPr txBox="1"/>
            <p:nvPr/>
          </p:nvSpPr>
          <p:spPr>
            <a:xfrm>
              <a:off x="3930103" y="4580516"/>
              <a:ext cx="18954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Durchführung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von </a:t>
              </a: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Sicherheits-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konferenzen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733" y="4525176"/>
              <a:ext cx="957639" cy="957639"/>
            </a:xfrm>
            <a:prstGeom prst="rect">
              <a:avLst/>
            </a:prstGeom>
          </p:spPr>
        </p:pic>
      </p:grpSp>
      <p:grpSp>
        <p:nvGrpSpPr>
          <p:cNvPr id="42" name="Gruppieren 41"/>
          <p:cNvGrpSpPr/>
          <p:nvPr/>
        </p:nvGrpSpPr>
        <p:grpSpPr>
          <a:xfrm>
            <a:off x="2522260" y="4738440"/>
            <a:ext cx="2714528" cy="957639"/>
            <a:chOff x="5678765" y="4478048"/>
            <a:chExt cx="2714528" cy="957639"/>
          </a:xfrm>
        </p:grpSpPr>
        <p:sp>
          <p:nvSpPr>
            <p:cNvPr id="10" name="Textfeld 9"/>
            <p:cNvSpPr txBox="1"/>
            <p:nvPr/>
          </p:nvSpPr>
          <p:spPr>
            <a:xfrm>
              <a:off x="6497881" y="4580516"/>
              <a:ext cx="18954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Presse- und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Öffentlichkeitsarbeit</a:t>
              </a:r>
            </a:p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 Absprache)</a:t>
              </a: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765" y="4478048"/>
              <a:ext cx="957639" cy="957639"/>
            </a:xfrm>
            <a:prstGeom prst="rect">
              <a:avLst/>
            </a:prstGeom>
          </p:spPr>
        </p:pic>
      </p:grpSp>
      <p:grpSp>
        <p:nvGrpSpPr>
          <p:cNvPr id="36" name="Gruppieren 35"/>
          <p:cNvGrpSpPr/>
          <p:nvPr/>
        </p:nvGrpSpPr>
        <p:grpSpPr>
          <a:xfrm>
            <a:off x="1150569" y="2745895"/>
            <a:ext cx="2409973" cy="665192"/>
            <a:chOff x="1150569" y="2068449"/>
            <a:chExt cx="2409973" cy="665192"/>
          </a:xfrm>
        </p:grpSpPr>
        <p:sp>
          <p:nvSpPr>
            <p:cNvPr id="4" name="Textfeld 3"/>
            <p:cNvSpPr txBox="1"/>
            <p:nvPr/>
          </p:nvSpPr>
          <p:spPr>
            <a:xfrm>
              <a:off x="1665130" y="2068449"/>
              <a:ext cx="18954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Benennung eines / </a:t>
              </a:r>
              <a:b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 </a:t>
              </a:r>
              <a:r>
                <a:rPr lang="de-D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KOMPASS-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Ansprechpartners / -</a:t>
              </a:r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69" y="2073068"/>
              <a:ext cx="660573" cy="660573"/>
            </a:xfrm>
            <a:prstGeom prst="rect">
              <a:avLst/>
            </a:prstGeom>
          </p:spPr>
        </p:pic>
      </p:grpSp>
      <p:grpSp>
        <p:nvGrpSpPr>
          <p:cNvPr id="39" name="Gruppieren 38"/>
          <p:cNvGrpSpPr/>
          <p:nvPr/>
        </p:nvGrpSpPr>
        <p:grpSpPr>
          <a:xfrm>
            <a:off x="7756032" y="2543855"/>
            <a:ext cx="2656358" cy="956238"/>
            <a:chOff x="9140008" y="1866409"/>
            <a:chExt cx="2656358" cy="956238"/>
          </a:xfrm>
        </p:grpSpPr>
        <p:sp>
          <p:nvSpPr>
            <p:cNvPr id="7" name="Textfeld 6"/>
            <p:cNvSpPr txBox="1"/>
            <p:nvPr/>
          </p:nvSpPr>
          <p:spPr>
            <a:xfrm>
              <a:off x="9900954" y="2068449"/>
              <a:ext cx="18954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Bürger-</a:t>
              </a:r>
              <a:b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befragung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008" y="1866409"/>
              <a:ext cx="956238" cy="956238"/>
            </a:xfrm>
            <a:prstGeom prst="rect">
              <a:avLst/>
            </a:prstGeom>
          </p:spPr>
        </p:pic>
      </p:grpSp>
      <p:sp>
        <p:nvSpPr>
          <p:cNvPr id="44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003637" y="4825665"/>
            <a:ext cx="2580687" cy="681828"/>
            <a:chOff x="8003637" y="4565273"/>
            <a:chExt cx="2580687" cy="681828"/>
          </a:xfrm>
        </p:grpSpPr>
        <p:sp>
          <p:nvSpPr>
            <p:cNvPr id="55" name="Textfeld 54"/>
            <p:cNvSpPr txBox="1"/>
            <p:nvPr/>
          </p:nvSpPr>
          <p:spPr>
            <a:xfrm>
              <a:off x="8594705" y="4580516"/>
              <a:ext cx="19896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Fertigen des Sicherheitsberichtes</a:t>
              </a: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Antrag </a:t>
              </a:r>
              <a:r>
                <a:rPr lang="de-D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auf </a:t>
              </a:r>
              <a:r>
                <a:rPr lang="de-DE" sz="1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Siegelverleihung</a:t>
              </a:r>
              <a:endPara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637" y="4565273"/>
              <a:ext cx="550326" cy="68182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354805" y="2398029"/>
            <a:ext cx="11470610" cy="3811112"/>
            <a:chOff x="354805" y="2137637"/>
            <a:chExt cx="11470610" cy="3811112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5" y="2137637"/>
              <a:ext cx="11470610" cy="3811112"/>
            </a:xfrm>
            <a:prstGeom prst="rect">
              <a:avLst/>
            </a:prstGeom>
          </p:spPr>
        </p:pic>
        <p:cxnSp>
          <p:nvCxnSpPr>
            <p:cNvPr id="53" name="Gerader Verbinder 52"/>
            <p:cNvCxnSpPr/>
            <p:nvPr/>
          </p:nvCxnSpPr>
          <p:spPr>
            <a:xfrm>
              <a:off x="9429799" y="2542400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7756032" y="2482792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5930654" y="2490122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3255075" y="2526469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7664876" y="4557943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>
              <a:off x="4997765" y="4565273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>
              <a:off x="2570467" y="4601620"/>
              <a:ext cx="0" cy="1086534"/>
            </a:xfrm>
            <a:prstGeom prst="line">
              <a:avLst/>
            </a:prstGeom>
            <a:ln w="19050">
              <a:solidFill>
                <a:srgbClr val="0022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itel 1"/>
          <p:cNvSpPr txBox="1">
            <a:spLocks/>
          </p:cNvSpPr>
          <p:nvPr/>
        </p:nvSpPr>
        <p:spPr>
          <a:xfrm>
            <a:off x="1013813" y="1485433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KOMMT AUF DIE KOMMUNE ZU?</a:t>
            </a:r>
          </a:p>
        </p:txBody>
      </p:sp>
    </p:spTree>
    <p:extLst>
      <p:ext uri="{BB962C8B-B14F-4D97-AF65-F5344CB8AC3E}">
        <p14:creationId xmlns:p14="http://schemas.microsoft.com/office/powerpoint/2010/main" val="40971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587"/>
            <a:ext cx="12192000" cy="7010943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216333"/>
            <a:ext cx="719734" cy="7197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36864" y="2309565"/>
            <a:ext cx="88959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 zwei, maximal fünf Kommunen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in regionaler Nähe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Gleicher Ablauf und gleiche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Prozessstruktur wie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KOMPASS-Kommunen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"Interkulturelle Zusammenarbeit (IKZ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)“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Sicherheitsbedarfe erheben -  Personal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/ oder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Arbeitsabläufe teilen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685574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154815"/>
            <a:ext cx="719734" cy="7197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626967"/>
            <a:ext cx="719734" cy="71973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13813" y="1485433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013813" y="1476224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KOMPASSregion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216333"/>
            <a:ext cx="719734" cy="7197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36863" y="2309565"/>
            <a:ext cx="87876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Benennung eines / einer Ansprechpartners / -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Begrüßungsschild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Kurz-Bürgerbefragung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von einer Präventionsmaßnahme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Siegel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618098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160714"/>
            <a:ext cx="719734" cy="7197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83" y="3130760"/>
            <a:ext cx="1877873" cy="2637225"/>
          </a:xfrm>
          <a:prstGeom prst="rect">
            <a:avLst/>
          </a:prstGeom>
        </p:spPr>
      </p:pic>
      <p:sp>
        <p:nvSpPr>
          <p:cNvPr id="12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13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702815"/>
            <a:ext cx="719734" cy="719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4090855"/>
            <a:ext cx="719734" cy="719734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1013813" y="1479377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KOMPASSpartner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86" y="1332704"/>
            <a:ext cx="9387467" cy="53982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36864" y="2936067"/>
            <a:ext cx="796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Fester / feste KOMPASS-Ansprechpartner / -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aktiver Präventionsrat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von mindestens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neuen 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Präventionsmaßnahmen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2842835"/>
            <a:ext cx="719734" cy="7197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312076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5" y="3781317"/>
            <a:ext cx="719734" cy="719734"/>
          </a:xfrm>
          <a:prstGeom prst="rect">
            <a:avLst/>
          </a:prstGeom>
        </p:spPr>
      </p:pic>
      <p:sp>
        <p:nvSpPr>
          <p:cNvPr id="11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Kompass.hessen.de</a:t>
            </a:r>
            <a:endParaRPr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13813" y="1485433"/>
            <a:ext cx="10515600" cy="567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FÜR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ERHALT DES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KOMPASS-SICHERHEITSSIEGELS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C0C3"/>
      </a:accent1>
      <a:accent2>
        <a:srgbClr val="81E3C8"/>
      </a:accent2>
      <a:accent3>
        <a:srgbClr val="00225F"/>
      </a:accent3>
      <a:accent4>
        <a:srgbClr val="EBFD36"/>
      </a:accent4>
      <a:accent5>
        <a:srgbClr val="159490"/>
      </a:accent5>
      <a:accent6>
        <a:srgbClr val="0030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C0C3"/>
      </a:accent1>
      <a:accent2>
        <a:srgbClr val="81E3C8"/>
      </a:accent2>
      <a:accent3>
        <a:srgbClr val="00225F"/>
      </a:accent3>
      <a:accent4>
        <a:srgbClr val="EBFD36"/>
      </a:accent4>
      <a:accent5>
        <a:srgbClr val="159490"/>
      </a:accent5>
      <a:accent6>
        <a:srgbClr val="0030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Breitbild</PresentationFormat>
  <Paragraphs>105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Benutzerdefiniertes Design</vt:lpstr>
      <vt:lpstr>1_Office</vt:lpstr>
      <vt:lpstr>PowerPoint-Präsentation</vt:lpstr>
      <vt:lpstr>PowerPoint-Präsentation</vt:lpstr>
      <vt:lpstr>PowerPoint-Präsentation</vt:lpstr>
      <vt:lpstr>WELCHE LÖSUNGEN BIETET KOMPASS?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Barnjak, Sara-Vanessa (HMdIS)</dc:creator>
  <cp:lastModifiedBy>Schultheis, Anja (HMdIS)</cp:lastModifiedBy>
  <cp:revision>339</cp:revision>
  <cp:lastPrinted>2023-03-28T11:07:07Z</cp:lastPrinted>
  <dcterms:created xsi:type="dcterms:W3CDTF">2023-01-03T06:55:43Z</dcterms:created>
  <dcterms:modified xsi:type="dcterms:W3CDTF">2024-05-15T08:55:06Z</dcterms:modified>
</cp:coreProperties>
</file>